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32.gif" ContentType="image/gif"/>
  <Override PartName="/ppt/media/image24.png" ContentType="image/png"/>
  <Override PartName="/ppt/media/image12.png" ContentType="image/png"/>
  <Override PartName="/ppt/media/image6.gif" ContentType="image/gif"/>
  <Override PartName="/ppt/media/image9.png" ContentType="image/png"/>
  <Override PartName="/ppt/media/image18.png" ContentType="image/png"/>
  <Override PartName="/ppt/media/image28.png" ContentType="image/png"/>
  <Override PartName="/ppt/media/image11.jpeg" ContentType="image/jpeg"/>
  <Override PartName="/ppt/media/image4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13.png" ContentType="image/png"/>
  <Override PartName="/ppt/media/image15.jpeg" ContentType="image/jpeg"/>
  <Override PartName="/ppt/media/image30.jpeg" ContentType="image/jpeg"/>
  <Override PartName="/ppt/media/image34.png" ContentType="image/png"/>
  <Override PartName="/ppt/media/image31.png" ContentType="image/png"/>
  <Override PartName="/ppt/media/image3.png" ContentType="image/png"/>
  <Override PartName="/ppt/media/image35.png" ContentType="image/png"/>
  <Override PartName="/ppt/media/image5.jpeg" ContentType="image/jpeg"/>
  <Override PartName="/ppt/media/image8.png" ContentType="image/png"/>
  <Override PartName="/ppt/media/image17.png" ContentType="image/png"/>
  <Override PartName="/ppt/media/image7.png" ContentType="image/png"/>
  <Override PartName="/ppt/media/image20.png" ContentType="image/png"/>
  <Override PartName="/ppt/media/image2.jpeg" ContentType="image/jpeg"/>
  <Override PartName="/ppt/media/image14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16.jpeg" ContentType="image/jpeg"/>
  <Override PartName="/ppt/media/image23.png" ContentType="image/png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9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5" r:id="rId9"/>
    <p:sldMasterId id="2147483667" r:id="rId10"/>
    <p:sldMasterId id="2147483669" r:id="rId11"/>
    <p:sldMasterId id="2147483671" r:id="rId12"/>
    <p:sldMasterId id="2147483673" r:id="rId13"/>
    <p:sldMasterId id="2147483675" r:id="rId14"/>
    <p:sldMasterId id="2147483677" r:id="rId15"/>
    <p:sldMasterId id="2147483679" r:id="rId16"/>
    <p:sldMasterId id="2147483681" r:id="rId17"/>
    <p:sldMasterId id="2147483683" r:id="rId18"/>
    <p:sldMasterId id="2147483685" r:id="rId19"/>
    <p:sldMasterId id="2147483687" r:id="rId20"/>
    <p:sldMasterId id="2147483689" r:id="rId21"/>
  </p:sldMasterIdLst>
  <p:notesMasterIdLst>
    <p:notesMasterId r:id="rId22"/>
  </p:notes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</p:sldIdLst>
  <p:sldSz cx="12188825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notesMaster" Target="notesMasters/notesMaster1.xml"/><Relationship Id="rId23" Type="http://schemas.openxmlformats.org/officeDocument/2006/relationships/slide" Target="slides/slide1.xml"/><Relationship Id="rId24" Type="http://schemas.openxmlformats.org/officeDocument/2006/relationships/slide" Target="slides/slide2.xml"/><Relationship Id="rId25" Type="http://schemas.openxmlformats.org/officeDocument/2006/relationships/slide" Target="slides/slide3.xml"/><Relationship Id="rId26" Type="http://schemas.openxmlformats.org/officeDocument/2006/relationships/slide" Target="slides/slide4.xml"/><Relationship Id="rId27" Type="http://schemas.openxmlformats.org/officeDocument/2006/relationships/slide" Target="slides/slide5.xml"/><Relationship Id="rId28" Type="http://schemas.openxmlformats.org/officeDocument/2006/relationships/slide" Target="slides/slide6.xml"/><Relationship Id="rId29" Type="http://schemas.openxmlformats.org/officeDocument/2006/relationships/slide" Target="slides/slide7.xml"/><Relationship Id="rId30" Type="http://schemas.openxmlformats.org/officeDocument/2006/relationships/slide" Target="slides/slide8.xml"/><Relationship Id="rId31" Type="http://schemas.openxmlformats.org/officeDocument/2006/relationships/slide" Target="slides/slide9.xml"/><Relationship Id="rId32" Type="http://schemas.openxmlformats.org/officeDocument/2006/relationships/slide" Target="slides/slide10.xml"/><Relationship Id="rId33" Type="http://schemas.openxmlformats.org/officeDocument/2006/relationships/slide" Target="slides/slide11.xml"/><Relationship Id="rId34" Type="http://schemas.openxmlformats.org/officeDocument/2006/relationships/slide" Target="slides/slide12.xml"/><Relationship Id="rId35" Type="http://schemas.openxmlformats.org/officeDocument/2006/relationships/slide" Target="slides/slide13.xml"/><Relationship Id="rId36" Type="http://schemas.openxmlformats.org/officeDocument/2006/relationships/slide" Target="slides/slide14.xml"/><Relationship Id="rId37" Type="http://schemas.openxmlformats.org/officeDocument/2006/relationships/slide" Target="slides/slide15.xml"/><Relationship Id="rId38" Type="http://schemas.openxmlformats.org/officeDocument/2006/relationships/slide" Target="slides/slide16.xml"/><Relationship Id="rId39" Type="http://schemas.openxmlformats.org/officeDocument/2006/relationships/slide" Target="slides/slide17.xml"/><Relationship Id="rId40" Type="http://schemas.openxmlformats.org/officeDocument/2006/relationships/slide" Target="slides/slide18.xml"/><Relationship Id="rId41" Type="http://schemas.openxmlformats.org/officeDocument/2006/relationships/slide" Target="slides/slide19.xml"/><Relationship Id="rId42" Type="http://schemas.openxmlformats.org/officeDocument/2006/relationships/slide" Target="slides/slide20.xml"/><Relationship Id="rId43" Type="http://schemas.openxmlformats.org/officeDocument/2006/relationships/slide" Target="slides/slide21.xml"/><Relationship Id="rId44" Type="http://schemas.openxmlformats.org/officeDocument/2006/relationships/slide" Target="slides/slide22.xml"/><Relationship Id="rId45" Type="http://schemas.openxmlformats.org/officeDocument/2006/relationships/slide" Target="slides/slide23.xml"/><Relationship Id="rId46" Type="http://schemas.openxmlformats.org/officeDocument/2006/relationships/slide" Target="slides/slide24.xml"/><Relationship Id="rId47" Type="http://schemas.openxmlformats.org/officeDocument/2006/relationships/slide" Target="slides/slide25.xml"/><Relationship Id="rId48" Type="http://schemas.openxmlformats.org/officeDocument/2006/relationships/slide" Target="slides/slide26.xml"/><Relationship Id="rId49" Type="http://schemas.openxmlformats.org/officeDocument/2006/relationships/slide" Target="slides/slide27.xml"/><Relationship Id="rId50" Type="http://schemas.openxmlformats.org/officeDocument/2006/relationships/slide" Target="slides/slide28.xml"/><Relationship Id="rId51" Type="http://schemas.openxmlformats.org/officeDocument/2006/relationships/slide" Target="slides/slide29.xml"/><Relationship Id="rId52" Type="http://schemas.openxmlformats.org/officeDocument/2006/relationships/slide" Target="slides/slide30.xml"/><Relationship Id="rId53" Type="http://schemas.openxmlformats.org/officeDocument/2006/relationships/slide" Target="slides/slide31.xml"/><Relationship Id="rId54" Type="http://schemas.openxmlformats.org/officeDocument/2006/relationships/slide" Target="slides/slide32.xml"/><Relationship Id="rId55" Type="http://schemas.openxmlformats.org/officeDocument/2006/relationships/slide" Target="slides/slide33.xml"/><Relationship Id="rId56" Type="http://schemas.openxmlformats.org/officeDocument/2006/relationships/slide" Target="slides/slide34.xml"/><Relationship Id="rId5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dt" idx="6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ftr" idx="6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sldNum" idx="6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65CF101D-E653-46C7-9F76-1A4B1C790749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480" cy="376920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400" cy="452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79"/>
          </p:nvPr>
        </p:nvSpPr>
        <p:spPr>
          <a:xfrm>
            <a:off x="4399200" y="9555480"/>
            <a:ext cx="3370680" cy="50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480" cy="376920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400" cy="452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sldNum" idx="80"/>
          </p:nvPr>
        </p:nvSpPr>
        <p:spPr>
          <a:xfrm>
            <a:off x="4399200" y="9555480"/>
            <a:ext cx="3370680" cy="50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480" cy="376920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400" cy="452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82"/>
          </p:nvPr>
        </p:nvSpPr>
        <p:spPr>
          <a:xfrm>
            <a:off x="4399200" y="9555480"/>
            <a:ext cx="3370680" cy="50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86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6E0C1A-802E-4AF7-BBDD-C4A9BEC0E7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E68186F-05B9-4037-827B-66085F8F0B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2908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6F8507FB-6F70-49EF-BE0B-5D1C16CA24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61AEF78-BE13-49F9-85AF-4B977B123A3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2908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32F977C-68D5-4022-AD18-8E5386860C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89C44E55-A77A-44F4-B20C-597ABF780C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B2AEB846-4713-4EF1-AC96-1ADF683B02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14D1115F-2F15-4EE6-87DA-07C4AF0EA6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2EDDC225-D4E3-4345-B4BC-B3B9553CAB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F4673CB4-9B9F-43BC-AEE6-698C040526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10A2ED2E-F428-432D-A0C4-BF1CE0D4C6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F43836-3761-4011-A83A-701B3ADB9C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5C60D396-1587-4FFE-B7B3-E0A66953EE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2908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B4ACEA09-A59A-4B95-BD03-D00E1EF549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CE86A0F5-E93B-4A17-B406-16B59B5E52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DCB8354E-8B2C-4231-98AB-3B9391AC36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2908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620777-107B-4426-8144-84BEE1C65C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E473FDC-7827-4B68-94DD-209FD40BF6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63098DB-4567-414F-9230-1C25A38728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B9D410E-8140-470B-8E2D-869473CCC3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ED367D7-7131-4F80-BFAE-28C5DD529D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9080" y="1604520"/>
            <a:ext cx="535212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B2FCC93-3943-493F-BAA5-BE96C081AC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19CE9B7-5069-4BD5-BC7E-8F73AE407F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3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4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5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7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8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9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20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1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2E25AFD-2F53-40C7-94BB-751BEE569FEF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ftr" idx="28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sldNum" idx="29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95213C6F-F229-4C6B-B13F-DFCB15A645C7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dt" idx="30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ftr" idx="31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sldNum" idx="32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236364A8-7C74-40ED-B8F0-2D324171EF7F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dt" idx="33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ftr" idx="34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35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3D1EB7C-0D8E-443C-A620-25EA383D2AAA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36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ftr" idx="37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38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1909C44A-3CF8-4290-969A-7398B8B93EE8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dt" idx="39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ftr" idx="40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sldNum" idx="41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AEECD15F-3A27-4D58-A0D4-A1A43C086860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dt" idx="42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ftr" idx="43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 idx="44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484E7C45-9F37-480E-A7B6-2B4DF8F20D3E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dt" idx="45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ftr" idx="46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ldNum" idx="47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EBE15BF-8681-4CDB-8070-C44511F45B6F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dt" idx="48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ftr" idx="49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sldNum" idx="50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F17D7CE2-13BE-4BC8-AE05-943D2D88CE8E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dt" idx="51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 idx="52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 idx="53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F5FE7F04-E61A-45AB-91A0-06C248D93C36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dt" idx="54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ftr" idx="55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56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43A6597-0EC8-4EA3-92CC-732B3F132165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57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79D44321-9785-4AA6-95BD-177C2F80C1AD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ftr" idx="58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sldNum" idx="59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732C3849-60B4-4B1C-ABFD-AF605EBF41A0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dt" idx="60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7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8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1AF50CF2-748C-45A6-B3A1-ED0630FF1D58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dt" idx="9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10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11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267D181F-E9C1-4416-BDE1-CBD89983F338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dt" idx="12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ftr" idx="13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sldNum" idx="14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ABFC8362-72C9-4AF2-B470-056D58DD97DE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dt" idx="15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ftr" idx="16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17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51F574B-0B26-4812-B9E7-76B5041EF7C1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18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19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20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5250B549-4B29-4BEB-ACFC-6E140339DF62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21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  <p:sldLayoutId id="2147483662" r:id="rId3"/>
    <p:sldLayoutId id="2147483663" r:id="rId4"/>
    <p:sldLayoutId id="2147483664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2908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ftr" idx="22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sldNum" idx="23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B0682CAB-512F-4BDB-81B8-0B7C950A0748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dt" idx="24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ftr" idx="25"/>
          </p:nvPr>
        </p:nvSpPr>
        <p:spPr>
          <a:xfrm>
            <a:off x="4037400" y="6356520"/>
            <a:ext cx="411012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  <a:ea typeface="Arial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26"/>
          </p:nvPr>
        </p:nvSpPr>
        <p:spPr>
          <a:xfrm>
            <a:off x="860796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D9195FFB-945E-4F97-8C7E-785A4941EE33}" type="slidenum"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dt" idx="27"/>
          </p:nvPr>
        </p:nvSpPr>
        <p:spPr>
          <a:xfrm>
            <a:off x="837720" y="6356520"/>
            <a:ext cx="273888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slideLayout" Target="../slideLayouts/slideLayout1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0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914400" y="3617640"/>
            <a:ext cx="10375920" cy="1182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92500" lnSpcReduction="9999"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uFillTx/>
                <a:latin typeface="Noto Sans"/>
                <a:ea typeface="Noto Sans"/>
              </a:rPr>
              <a:t>By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uFillTx/>
                <a:latin typeface="Noto Sans"/>
                <a:ea typeface="Noto Sans"/>
              </a:rPr>
              <a:t>V DHEERAJ SHENOY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trike="noStrike" u="none">
                <a:solidFill>
                  <a:srgbClr val="ffffff"/>
                </a:solidFill>
                <a:uFillTx/>
                <a:latin typeface="Noto Sans"/>
                <a:ea typeface="Noto Sans"/>
              </a:rPr>
              <a:t>USN: 22MSRPH022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title"/>
          </p:nvPr>
        </p:nvSpPr>
        <p:spPr>
          <a:xfrm>
            <a:off x="934920" y="2061720"/>
            <a:ext cx="10375920" cy="1366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br>
              <a:rPr sz="3200"/>
            </a:br>
            <a:r>
              <a:rPr b="1" lang="en-US" sz="3200" strike="noStrike" u="none">
                <a:solidFill>
                  <a:srgbClr val="ffffff"/>
                </a:solidFill>
                <a:uFillTx/>
                <a:latin typeface="Noto Sans"/>
                <a:ea typeface="Noto Sans"/>
              </a:rPr>
              <a:t>Investigating temperature variations of solar corona during Coronal Mass Ejections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Rectangles 85"/>
          <p:cNvSpPr/>
          <p:nvPr/>
        </p:nvSpPr>
        <p:spPr>
          <a:xfrm>
            <a:off x="914400" y="1922040"/>
            <a:ext cx="10411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ffffff"/>
                </a:solidFill>
                <a:uFillTx/>
                <a:latin typeface="Noto Sans"/>
                <a:ea typeface="Arial"/>
              </a:rPr>
              <a:t>Masters Thesis Presentation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147" name="Table 1914530470"/>
          <p:cNvGraphicFramePr/>
          <p:nvPr/>
        </p:nvGraphicFramePr>
        <p:xfrm>
          <a:off x="937440" y="5212800"/>
          <a:ext cx="10374840" cy="1190160"/>
        </p:xfrm>
        <a:graphic>
          <a:graphicData uri="http://schemas.openxmlformats.org/drawingml/2006/table">
            <a:tbl>
              <a:tblPr/>
              <a:tblGrid>
                <a:gridCol w="5187600"/>
                <a:gridCol w="5187600"/>
              </a:tblGrid>
              <a:tr h="3722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sng">
                          <a:solidFill>
                            <a:srgbClr val="ffffff"/>
                          </a:solidFill>
                          <a:uFillTx/>
                          <a:latin typeface="Calibri"/>
                        </a:rPr>
                        <a:t>Guide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sng">
                          <a:solidFill>
                            <a:srgbClr val="ffffff"/>
                          </a:solidFill>
                          <a:uFillTx/>
                          <a:latin typeface="Calibri"/>
                        </a:rPr>
                        <a:t>Co-Guide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2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ffffff"/>
                          </a:solidFill>
                          <a:uFillTx/>
                          <a:latin typeface="Calibri"/>
                        </a:rPr>
                        <a:t>M N Sundar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trike="noStrike" u="none">
                          <a:solidFill>
                            <a:srgbClr val="ffffff"/>
                          </a:solidFill>
                          <a:uFillTx/>
                          <a:latin typeface="Calibri"/>
                        </a:rPr>
                        <a:t>Dr. Tanmoy Samanta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24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ffffff"/>
                          </a:solidFill>
                          <a:uFillTx/>
                          <a:latin typeface="Calibri"/>
                        </a:rPr>
                        <a:t>Jain University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trike="noStrike" u="none">
                          <a:solidFill>
                            <a:srgbClr val="ffffff"/>
                          </a:solidFill>
                          <a:uFillTx/>
                          <a:latin typeface="Calibri"/>
                        </a:rPr>
                        <a:t>Indian Institute of Astrophysics</a:t>
                      </a:r>
                      <a:endParaRPr b="0" lang="en-US" sz="20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8" name="Text Box 131"/>
          <p:cNvSpPr/>
          <p:nvPr/>
        </p:nvSpPr>
        <p:spPr>
          <a:xfrm>
            <a:off x="2638440" y="908640"/>
            <a:ext cx="685728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Department of Physics and Electronics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9" name="Picture 1" descr="SOS-71(1)"/>
          <p:cNvPicPr/>
          <p:nvPr/>
        </p:nvPicPr>
        <p:blipFill>
          <a:blip r:embed="rId1"/>
          <a:stretch/>
        </p:blipFill>
        <p:spPr>
          <a:xfrm>
            <a:off x="4619160" y="117000"/>
            <a:ext cx="3011760" cy="71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Coronal Dimming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85" name="Group 167"/>
          <p:cNvGrpSpPr/>
          <p:nvPr/>
        </p:nvGrpSpPr>
        <p:grpSpPr>
          <a:xfrm>
            <a:off x="1143000" y="1763640"/>
            <a:ext cx="4760640" cy="3951360"/>
            <a:chOff x="1143000" y="1763640"/>
            <a:chExt cx="4760640" cy="3951360"/>
          </a:xfrm>
        </p:grpSpPr>
        <p:pic>
          <p:nvPicPr>
            <p:cNvPr id="186" name="Picture 133" descr=""/>
            <p:cNvPicPr/>
            <p:nvPr/>
          </p:nvPicPr>
          <p:blipFill>
            <a:blip r:embed="rId1"/>
            <a:stretch/>
          </p:blipFill>
          <p:spPr>
            <a:xfrm>
              <a:off x="1149120" y="1763640"/>
              <a:ext cx="4683240" cy="3167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7" name="Rectangles 134"/>
            <p:cNvSpPr/>
            <p:nvPr/>
          </p:nvSpPr>
          <p:spPr>
            <a:xfrm>
              <a:off x="1143000" y="5076720"/>
              <a:ext cx="47606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/>
                  </a:solidFill>
                  <a:uFillTx/>
                  <a:latin typeface="Calibri"/>
                  <a:ea typeface="Arial"/>
                </a:rPr>
                <a:t>Dimming seen on a star. Image Credit: (Veronig et al.)</a:t>
              </a: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88" name="Group 170"/>
          <p:cNvGrpSpPr/>
          <p:nvPr/>
        </p:nvGrpSpPr>
        <p:grpSpPr>
          <a:xfrm>
            <a:off x="6972120" y="451080"/>
            <a:ext cx="4913280" cy="5669280"/>
            <a:chOff x="6972120" y="451080"/>
            <a:chExt cx="4913280" cy="5669280"/>
          </a:xfrm>
        </p:grpSpPr>
        <p:pic>
          <p:nvPicPr>
            <p:cNvPr id="189" name="Picture 132" descr=""/>
            <p:cNvPicPr/>
            <p:nvPr/>
          </p:nvPicPr>
          <p:blipFill>
            <a:blip r:embed="rId2"/>
            <a:stretch/>
          </p:blipFill>
          <p:spPr>
            <a:xfrm>
              <a:off x="6972120" y="451080"/>
              <a:ext cx="4913280" cy="4916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0" name="Rectangles 135"/>
            <p:cNvSpPr/>
            <p:nvPr/>
          </p:nvSpPr>
          <p:spPr>
            <a:xfrm>
              <a:off x="7048440" y="5482080"/>
              <a:ext cx="47847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horzOverflow="overflow"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/>
                  </a:solidFill>
                  <a:uFillTx/>
                  <a:latin typeface="Calibri"/>
                  <a:ea typeface="Arial"/>
                </a:rPr>
                <a:t>211 </a:t>
              </a:r>
              <a:r>
                <a:rPr b="0" lang="en-US" sz="1800" strike="noStrike" u="none">
                  <a:solidFill>
                    <a:srgbClr val="ffffff"/>
                  </a:solidFill>
                  <a:uFillTx/>
                  <a:latin typeface="Calibri"/>
                  <a:ea typeface="DejaVu Sans"/>
                </a:rPr>
                <a:t>Å</a:t>
              </a:r>
              <a:r>
                <a:rPr b="0" lang="en-US" sz="1800" strike="noStrike" u="none">
                  <a:solidFill>
                    <a:srgbClr val="ffffff"/>
                  </a:solidFill>
                  <a:uFillTx/>
                  <a:latin typeface="Calibri"/>
                  <a:ea typeface="Arial"/>
                </a:rPr>
                <a:t> channel of AIA. Yellow boxes shows the dimming</a:t>
              </a: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91" name="PlaceHolder 13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Differential Emission Measure (DEM)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0912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0720" indent="-34308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DEM – emission measure with respect to temperature. Function of temperature.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414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4" name="PlaceHolder 14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5" name="Picture 177" descr=""/>
          <p:cNvPicPr/>
          <p:nvPr/>
        </p:nvPicPr>
        <p:blipFill>
          <a:blip r:embed="rId1"/>
          <a:stretch/>
        </p:blipFill>
        <p:spPr>
          <a:xfrm>
            <a:off x="5734800" y="3020760"/>
            <a:ext cx="1931400" cy="82116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178" descr=""/>
          <p:cNvPicPr/>
          <p:nvPr/>
        </p:nvPicPr>
        <p:blipFill>
          <a:blip r:embed="rId2"/>
          <a:stretch/>
        </p:blipFill>
        <p:spPr>
          <a:xfrm>
            <a:off x="8542800" y="3020760"/>
            <a:ext cx="2284920" cy="815760"/>
          </a:xfrm>
          <a:prstGeom prst="rect">
            <a:avLst/>
          </a:prstGeom>
          <a:ln w="0">
            <a:noFill/>
          </a:ln>
        </p:spPr>
      </p:pic>
      <p:sp>
        <p:nvSpPr>
          <p:cNvPr id="197" name="Rectangles 179"/>
          <p:cNvSpPr/>
          <p:nvPr/>
        </p:nvSpPr>
        <p:spPr>
          <a:xfrm>
            <a:off x="6310440" y="4148640"/>
            <a:ext cx="3656160" cy="13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Where 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TexMaths Symbols"/>
                <a:ea typeface="TexMaths Symbols"/>
              </a:rPr>
              <a:t>n</a:t>
            </a:r>
            <a:r>
              <a:rPr b="0" lang="en-US" sz="2400" strike="noStrike" u="none" baseline="-8000">
                <a:solidFill>
                  <a:srgbClr val="ffffff"/>
                </a:solidFill>
                <a:uFillTx/>
                <a:latin typeface="TexMaths Symbols"/>
                <a:ea typeface="TexMaths Symbols"/>
              </a:rPr>
              <a:t>e 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 is the electron number density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8" name="Picture 180" descr=""/>
          <p:cNvPicPr/>
          <p:nvPr/>
        </p:nvPicPr>
        <p:blipFill>
          <a:blip r:embed="rId3"/>
          <a:stretch/>
        </p:blipFill>
        <p:spPr>
          <a:xfrm>
            <a:off x="1270080" y="2637000"/>
            <a:ext cx="2458800" cy="3198960"/>
          </a:xfrm>
          <a:prstGeom prst="rect">
            <a:avLst/>
          </a:prstGeom>
          <a:ln w="0">
            <a:noFill/>
          </a:ln>
        </p:spPr>
      </p:pic>
      <p:sp>
        <p:nvSpPr>
          <p:cNvPr id="199" name="Text Box 1"/>
          <p:cNvSpPr/>
          <p:nvPr/>
        </p:nvSpPr>
        <p:spPr>
          <a:xfrm>
            <a:off x="1280880" y="5882040"/>
            <a:ext cx="2422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Column emission measure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DEM Inversion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0912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4572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Obtain the information about the plasma from the line intensities observed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888840" indent="-4572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888840" indent="-4572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888840" indent="-4572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We can only approximate the underlying EM profile.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We use Reiterative Maximum Likelihood (RML) method (Massa et al., 2023)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2" name="PlaceHolder 5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3" name="Picture 184" descr=""/>
          <p:cNvPicPr/>
          <p:nvPr/>
        </p:nvPicPr>
        <p:blipFill>
          <a:blip r:embed="rId1"/>
          <a:stretch/>
        </p:blipFill>
        <p:spPr>
          <a:xfrm>
            <a:off x="1307520" y="2743200"/>
            <a:ext cx="4863240" cy="1398960"/>
          </a:xfrm>
          <a:prstGeom prst="rect">
            <a:avLst/>
          </a:prstGeom>
          <a:ln w="0">
            <a:noFill/>
          </a:ln>
        </p:spPr>
      </p:pic>
      <p:sp>
        <p:nvSpPr>
          <p:cNvPr id="204" name="Rectangles 185"/>
          <p:cNvSpPr/>
          <p:nvPr/>
        </p:nvSpPr>
        <p:spPr>
          <a:xfrm>
            <a:off x="6814800" y="2971800"/>
            <a:ext cx="457056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TexMaths Symbols"/>
                <a:ea typeface="TexMaths Symbols"/>
              </a:rPr>
              <a:t>K</a:t>
            </a:r>
            <a:r>
              <a:rPr b="0" lang="en-US" sz="2800" strike="noStrike" u="none" baseline="-8000">
                <a:solidFill>
                  <a:srgbClr val="ffffff"/>
                </a:solidFill>
                <a:uFillTx/>
                <a:latin typeface="TexMaths Symbols"/>
                <a:ea typeface="TexMaths Symbols"/>
              </a:rPr>
              <a:t>i</a:t>
            </a:r>
            <a:r>
              <a:rPr b="0" lang="en-US" sz="28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  is the temperature response of each channel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143" descr=""/>
          <p:cNvPicPr/>
          <p:nvPr/>
        </p:nvPicPr>
        <p:blipFill>
          <a:blip r:embed="rId1"/>
          <a:stretch/>
        </p:blipFill>
        <p:spPr>
          <a:xfrm>
            <a:off x="7002000" y="76680"/>
            <a:ext cx="5148720" cy="6744240"/>
          </a:xfrm>
          <a:prstGeom prst="rect">
            <a:avLst/>
          </a:prstGeom>
          <a:ln w="0">
            <a:noFill/>
          </a:ln>
        </p:spPr>
      </p:pic>
      <p:sp>
        <p:nvSpPr>
          <p:cNvPr id="206" name="Rectangles 144"/>
          <p:cNvSpPr/>
          <p:nvPr/>
        </p:nvSpPr>
        <p:spPr>
          <a:xfrm>
            <a:off x="457200" y="2971800"/>
            <a:ext cx="610632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DEM of Sun during the flaring event of August 4</a:t>
            </a:r>
            <a:r>
              <a:rPr b="0" lang="en-US" sz="2800" strike="noStrike" u="none" baseline="30000">
                <a:solidFill>
                  <a:srgbClr val="ffffff"/>
                </a:solidFill>
                <a:uFillTx/>
                <a:latin typeface="Calibri"/>
                <a:ea typeface="Arial"/>
              </a:rPr>
              <a:t>th</a:t>
            </a: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2011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PlaceHolder 12"/>
          <p:cNvSpPr/>
          <p:nvPr/>
        </p:nvSpPr>
        <p:spPr>
          <a:xfrm>
            <a:off x="385920" y="630972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“</a:t>
            </a: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Pointification” of sun full disk image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9" name="PlaceHolder 9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0" name="Picture 190" descr=""/>
          <p:cNvPicPr/>
          <p:nvPr/>
        </p:nvPicPr>
        <p:blipFill>
          <a:blip r:embed="rId1"/>
          <a:stretch/>
        </p:blipFill>
        <p:spPr>
          <a:xfrm>
            <a:off x="2061720" y="1412640"/>
            <a:ext cx="8179560" cy="4404240"/>
          </a:xfrm>
          <a:prstGeom prst="rect">
            <a:avLst/>
          </a:prstGeom>
          <a:ln w="0">
            <a:noFill/>
          </a:ln>
        </p:spPr>
      </p:pic>
      <p:sp>
        <p:nvSpPr>
          <p:cNvPr id="211" name="Text Box 2"/>
          <p:cNvSpPr/>
          <p:nvPr/>
        </p:nvSpPr>
        <p:spPr>
          <a:xfrm>
            <a:off x="2066760" y="5896080"/>
            <a:ext cx="813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a) shows the full disk image of Sun. (b) Image after pointification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Data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647208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NASA’s Solar Dynamics Observatory - Atmospheric Imaging Assembly (SDO/AIA)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Three CME event data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8720" indent="-343080" defTabSz="9144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Flare associated CME (August 4</a:t>
            </a:r>
            <a:r>
              <a:rPr b="0" lang="en-US" sz="2400" strike="noStrike" u="none" baseline="30000">
                <a:solidFill>
                  <a:srgbClr val="ffffff"/>
                </a:solidFill>
                <a:uFillTx/>
                <a:latin typeface="Calibri"/>
                <a:ea typeface="Arial"/>
              </a:rPr>
              <a:t>th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2011)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8720" indent="-343080" defTabSz="9144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Long filament eruption associated with a CME (August 31</a:t>
            </a:r>
            <a:r>
              <a:rPr b="0" lang="en-US" sz="2400" strike="noStrike" u="none" baseline="30000">
                <a:solidFill>
                  <a:srgbClr val="ffffff"/>
                </a:solidFill>
                <a:uFillTx/>
                <a:latin typeface="Calibri"/>
                <a:ea typeface="Arial"/>
              </a:rPr>
              <a:t>st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2012)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8720" indent="-343080" defTabSz="9144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Ground Level Enhancement CME (21</a:t>
            </a:r>
            <a:r>
              <a:rPr b="0" lang="en-US" sz="2400" strike="noStrike" u="none" baseline="30000">
                <a:solidFill>
                  <a:srgbClr val="ffffff"/>
                </a:solidFill>
                <a:uFillTx/>
                <a:latin typeface="Calibri"/>
                <a:ea typeface="Arial"/>
              </a:rPr>
              <a:t>st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October 2021)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4" name="Picture 152" descr=""/>
          <p:cNvPicPr/>
          <p:nvPr/>
        </p:nvPicPr>
        <p:blipFill>
          <a:blip r:embed="rId1"/>
          <a:stretch/>
        </p:blipFill>
        <p:spPr>
          <a:xfrm>
            <a:off x="8686800" y="154080"/>
            <a:ext cx="2742120" cy="3391560"/>
          </a:xfrm>
          <a:prstGeom prst="rect">
            <a:avLst/>
          </a:prstGeom>
          <a:ln w="0">
            <a:noFill/>
          </a:ln>
        </p:spPr>
      </p:pic>
      <p:sp>
        <p:nvSpPr>
          <p:cNvPr id="215" name="Rectangles 153"/>
          <p:cNvSpPr/>
          <p:nvPr/>
        </p:nvSpPr>
        <p:spPr>
          <a:xfrm>
            <a:off x="7547400" y="3659760"/>
            <a:ext cx="479592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NASA’s SDO Space Observatory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(Image Credit: NASA/SDO)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6" name="Picture 154" descr=""/>
          <p:cNvPicPr/>
          <p:nvPr/>
        </p:nvPicPr>
        <p:blipFill>
          <a:blip r:embed="rId2"/>
          <a:stretch/>
        </p:blipFill>
        <p:spPr>
          <a:xfrm>
            <a:off x="8902440" y="4343040"/>
            <a:ext cx="2298240" cy="1538280"/>
          </a:xfrm>
          <a:prstGeom prst="rect">
            <a:avLst/>
          </a:prstGeom>
          <a:ln w="0">
            <a:noFill/>
          </a:ln>
        </p:spPr>
      </p:pic>
      <p:sp>
        <p:nvSpPr>
          <p:cNvPr id="217" name="Rectangles 196"/>
          <p:cNvSpPr/>
          <p:nvPr/>
        </p:nvSpPr>
        <p:spPr>
          <a:xfrm>
            <a:off x="8229600" y="5944320"/>
            <a:ext cx="36554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Four telescopes of SDO/AIA (Image Credit: NASA/SDO)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8" name="PlaceHolder 12"/>
          <p:cNvSpPr/>
          <p:nvPr/>
        </p:nvSpPr>
        <p:spPr>
          <a:xfrm>
            <a:off x="1486080" y="630972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14400" y="27896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800" strike="noStrike" u="none">
                <a:solidFill>
                  <a:srgbClr val="ffffff"/>
                </a:solidFill>
                <a:uFillTx/>
                <a:latin typeface="Calibri"/>
              </a:rPr>
              <a:t>Results</a:t>
            </a:r>
            <a:endParaRPr b="0" lang="en-US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0" name="PlaceHolder 16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90840" y="482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Coronal Dimming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2" name="Picture 158" descr=""/>
          <p:cNvPicPr/>
          <p:nvPr/>
        </p:nvPicPr>
        <p:blipFill>
          <a:blip r:embed="rId1"/>
          <a:stretch/>
        </p:blipFill>
        <p:spPr>
          <a:xfrm>
            <a:off x="172080" y="1371600"/>
            <a:ext cx="11936880" cy="3977280"/>
          </a:xfrm>
          <a:prstGeom prst="rect">
            <a:avLst/>
          </a:prstGeom>
          <a:ln w="0">
            <a:noFill/>
          </a:ln>
        </p:spPr>
      </p:pic>
      <p:sp>
        <p:nvSpPr>
          <p:cNvPr id="223" name="Rectangles 159"/>
          <p:cNvSpPr/>
          <p:nvPr/>
        </p:nvSpPr>
        <p:spPr>
          <a:xfrm>
            <a:off x="914040" y="5488200"/>
            <a:ext cx="1096668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DEM Timeseries of August 4</a:t>
            </a:r>
            <a:r>
              <a:rPr b="0" lang="en-US" sz="1800" strike="noStrike" u="none" baseline="30000">
                <a:solidFill>
                  <a:srgbClr val="ffffff"/>
                </a:solidFill>
                <a:uFillTx/>
                <a:latin typeface="Calibri"/>
                <a:ea typeface="Arial"/>
              </a:rPr>
              <a:t>th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2011 CME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4" name="PlaceHolder 17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160" descr=""/>
          <p:cNvPicPr/>
          <p:nvPr/>
        </p:nvPicPr>
        <p:blipFill>
          <a:blip r:embed="rId1"/>
          <a:stretch/>
        </p:blipFill>
        <p:spPr>
          <a:xfrm>
            <a:off x="207000" y="1334160"/>
            <a:ext cx="11770560" cy="3922200"/>
          </a:xfrm>
          <a:prstGeom prst="rect">
            <a:avLst/>
          </a:prstGeom>
          <a:ln w="0">
            <a:noFill/>
          </a:ln>
        </p:spPr>
      </p:pic>
      <p:sp>
        <p:nvSpPr>
          <p:cNvPr id="226" name="Title 8"/>
          <p:cNvSpPr/>
          <p:nvPr/>
        </p:nvSpPr>
        <p:spPr>
          <a:xfrm>
            <a:off x="690840" y="48240"/>
            <a:ext cx="1050912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90000"/>
              </a:lnSpc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Filament Eruption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7" name="Rectangles 162"/>
          <p:cNvSpPr/>
          <p:nvPr/>
        </p:nvSpPr>
        <p:spPr>
          <a:xfrm>
            <a:off x="919080" y="5370120"/>
            <a:ext cx="10738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DEM Timeseries of August 31</a:t>
            </a:r>
            <a:r>
              <a:rPr b="0" lang="en-US" sz="1800" strike="noStrike" u="none" baseline="30000">
                <a:solidFill>
                  <a:srgbClr val="ffffff"/>
                </a:solidFill>
                <a:uFillTx/>
                <a:latin typeface="Calibri"/>
                <a:ea typeface="Arial"/>
              </a:rPr>
              <a:t>th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2012 CME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8" name="PlaceHolder 18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GLE CME event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30" name="Picture 164" descr=""/>
          <p:cNvPicPr/>
          <p:nvPr/>
        </p:nvPicPr>
        <p:blipFill>
          <a:blip r:embed="rId1"/>
          <a:stretch/>
        </p:blipFill>
        <p:spPr>
          <a:xfrm>
            <a:off x="78120" y="1600200"/>
            <a:ext cx="12020400" cy="4005720"/>
          </a:xfrm>
          <a:prstGeom prst="rect">
            <a:avLst/>
          </a:prstGeom>
          <a:ln w="0">
            <a:noFill/>
          </a:ln>
        </p:spPr>
      </p:pic>
      <p:sp>
        <p:nvSpPr>
          <p:cNvPr id="231" name="Rectangles 165"/>
          <p:cNvSpPr/>
          <p:nvPr/>
        </p:nvSpPr>
        <p:spPr>
          <a:xfrm>
            <a:off x="690480" y="5715000"/>
            <a:ext cx="109666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DEM Timeseries of August 31</a:t>
            </a:r>
            <a:r>
              <a:rPr b="0" lang="en-US" sz="1800" strike="noStrike" u="none" baseline="30000">
                <a:solidFill>
                  <a:srgbClr val="ffffff"/>
                </a:solidFill>
                <a:uFillTx/>
                <a:latin typeface="Calibri"/>
                <a:ea typeface="Arial"/>
              </a:rPr>
              <a:t>th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2012 CME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2" name="PlaceHolder 19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Introduction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09120" cy="4347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Solar Corona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Filaments/Prominences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Flares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Coronal Mass Ejections (CMEs)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Stellar CMEs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Coronal Dimming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Emission Measure &amp; Differential Emission Measure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 idx="64"/>
          </p:nvPr>
        </p:nvSpPr>
        <p:spPr>
          <a:xfrm>
            <a:off x="3216240" y="6356520"/>
            <a:ext cx="57528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DEM profiles of 4</a:t>
            </a:r>
            <a:r>
              <a:rPr b="1" lang="en-US" sz="4400" strike="noStrike" u="none" baseline="33000">
                <a:solidFill>
                  <a:srgbClr val="ffffff"/>
                </a:solidFill>
                <a:uFillTx/>
                <a:latin typeface="Calibri"/>
              </a:rPr>
              <a:t>th</a:t>
            </a: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 August 2011 Event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Rectangles 212"/>
          <p:cNvSpPr/>
          <p:nvPr/>
        </p:nvSpPr>
        <p:spPr>
          <a:xfrm>
            <a:off x="4114800" y="5257800"/>
            <a:ext cx="4113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During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" name="Rectangles 213"/>
          <p:cNvSpPr/>
          <p:nvPr/>
        </p:nvSpPr>
        <p:spPr>
          <a:xfrm>
            <a:off x="0" y="5257800"/>
            <a:ext cx="4113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Before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6" name="Rectangles 214"/>
          <p:cNvSpPr/>
          <p:nvPr/>
        </p:nvSpPr>
        <p:spPr>
          <a:xfrm>
            <a:off x="8074080" y="5257800"/>
            <a:ext cx="4113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After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37" name="Picture 215" descr=""/>
          <p:cNvPicPr/>
          <p:nvPr/>
        </p:nvPicPr>
        <p:blipFill>
          <a:blip r:embed="rId1"/>
          <a:stretch/>
        </p:blipFill>
        <p:spPr>
          <a:xfrm>
            <a:off x="124200" y="2255040"/>
            <a:ext cx="3989160" cy="277272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216" descr=""/>
          <p:cNvPicPr/>
          <p:nvPr/>
        </p:nvPicPr>
        <p:blipFill>
          <a:blip r:embed="rId2"/>
          <a:stretch/>
        </p:blipFill>
        <p:spPr>
          <a:xfrm>
            <a:off x="8229600" y="2286000"/>
            <a:ext cx="3944880" cy="2741760"/>
          </a:xfrm>
          <a:prstGeom prst="rect">
            <a:avLst/>
          </a:prstGeom>
          <a:ln w="0">
            <a:noFill/>
          </a:ln>
        </p:spPr>
      </p:pic>
      <p:pic>
        <p:nvPicPr>
          <p:cNvPr id="239" name="Picture 217" descr=""/>
          <p:cNvPicPr/>
          <p:nvPr/>
        </p:nvPicPr>
        <p:blipFill>
          <a:blip r:embed="rId3"/>
          <a:stretch/>
        </p:blipFill>
        <p:spPr>
          <a:xfrm>
            <a:off x="4167000" y="2255400"/>
            <a:ext cx="3989160" cy="2772360"/>
          </a:xfrm>
          <a:prstGeom prst="rect">
            <a:avLst/>
          </a:prstGeom>
          <a:ln w="0">
            <a:noFill/>
          </a:ln>
        </p:spPr>
      </p:pic>
      <p:sp>
        <p:nvSpPr>
          <p:cNvPr id="240" name="PlaceHolder 4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DEM profiles of 31</a:t>
            </a:r>
            <a:r>
              <a:rPr b="1" lang="en-US" sz="4400" strike="noStrike" u="none" baseline="33000">
                <a:solidFill>
                  <a:srgbClr val="ffffff"/>
                </a:solidFill>
                <a:uFillTx/>
                <a:latin typeface="Calibri"/>
              </a:rPr>
              <a:t>st</a:t>
            </a: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 August 2012 Event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2" name="Picture 221" descr=""/>
          <p:cNvPicPr/>
          <p:nvPr/>
        </p:nvPicPr>
        <p:blipFill>
          <a:blip r:embed="rId1"/>
          <a:stretch/>
        </p:blipFill>
        <p:spPr>
          <a:xfrm>
            <a:off x="4114800" y="2286000"/>
            <a:ext cx="3958920" cy="2752200"/>
          </a:xfrm>
          <a:prstGeom prst="rect">
            <a:avLst/>
          </a:prstGeom>
          <a:ln w="0">
            <a:noFill/>
          </a:ln>
        </p:spPr>
      </p:pic>
      <p:pic>
        <p:nvPicPr>
          <p:cNvPr id="243" name="Picture 222" descr=""/>
          <p:cNvPicPr/>
          <p:nvPr/>
        </p:nvPicPr>
        <p:blipFill>
          <a:blip r:embed="rId2"/>
          <a:stretch/>
        </p:blipFill>
        <p:spPr>
          <a:xfrm>
            <a:off x="108000" y="2295000"/>
            <a:ext cx="3930840" cy="2732760"/>
          </a:xfrm>
          <a:prstGeom prst="rect">
            <a:avLst/>
          </a:prstGeom>
          <a:ln w="0">
            <a:noFill/>
          </a:ln>
        </p:spPr>
      </p:pic>
      <p:pic>
        <p:nvPicPr>
          <p:cNvPr id="244" name="Picture 223" descr=""/>
          <p:cNvPicPr/>
          <p:nvPr/>
        </p:nvPicPr>
        <p:blipFill>
          <a:blip r:embed="rId3"/>
          <a:stretch/>
        </p:blipFill>
        <p:spPr>
          <a:xfrm>
            <a:off x="8170560" y="2286000"/>
            <a:ext cx="3943800" cy="2741760"/>
          </a:xfrm>
          <a:prstGeom prst="rect">
            <a:avLst/>
          </a:prstGeom>
          <a:ln w="0">
            <a:noFill/>
          </a:ln>
        </p:spPr>
      </p:pic>
      <p:sp>
        <p:nvSpPr>
          <p:cNvPr id="245" name="Rectangles 224"/>
          <p:cNvSpPr/>
          <p:nvPr/>
        </p:nvSpPr>
        <p:spPr>
          <a:xfrm>
            <a:off x="4114800" y="5257800"/>
            <a:ext cx="4113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During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6" name="Rectangles 225"/>
          <p:cNvSpPr/>
          <p:nvPr/>
        </p:nvSpPr>
        <p:spPr>
          <a:xfrm>
            <a:off x="0" y="5257800"/>
            <a:ext cx="4113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Before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7" name="Rectangles 226"/>
          <p:cNvSpPr/>
          <p:nvPr/>
        </p:nvSpPr>
        <p:spPr>
          <a:xfrm>
            <a:off x="8074080" y="5257800"/>
            <a:ext cx="4113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After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8" name="PlaceHolder 6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DEM profiles of 28</a:t>
            </a:r>
            <a:r>
              <a:rPr b="1" lang="en-US" sz="4400" strike="noStrike" u="none" baseline="33000">
                <a:solidFill>
                  <a:srgbClr val="ffffff"/>
                </a:solidFill>
                <a:uFillTx/>
                <a:latin typeface="Calibri"/>
              </a:rPr>
              <a:t>th</a:t>
            </a: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 October 2021 Event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0" name="Rectangles 229"/>
          <p:cNvSpPr/>
          <p:nvPr/>
        </p:nvSpPr>
        <p:spPr>
          <a:xfrm>
            <a:off x="4114800" y="5257800"/>
            <a:ext cx="4113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During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1" name="Rectangles 230"/>
          <p:cNvSpPr/>
          <p:nvPr/>
        </p:nvSpPr>
        <p:spPr>
          <a:xfrm>
            <a:off x="0" y="5257800"/>
            <a:ext cx="4113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Before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2" name="Rectangles 231"/>
          <p:cNvSpPr/>
          <p:nvPr/>
        </p:nvSpPr>
        <p:spPr>
          <a:xfrm>
            <a:off x="8074080" y="5257800"/>
            <a:ext cx="41133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After event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53" name="Picture 232" descr=""/>
          <p:cNvPicPr/>
          <p:nvPr/>
        </p:nvPicPr>
        <p:blipFill>
          <a:blip r:embed="rId1"/>
          <a:stretch/>
        </p:blipFill>
        <p:spPr>
          <a:xfrm>
            <a:off x="8285040" y="2236680"/>
            <a:ext cx="3829320" cy="279108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233" descr=""/>
          <p:cNvPicPr/>
          <p:nvPr/>
        </p:nvPicPr>
        <p:blipFill>
          <a:blip r:embed="rId2"/>
          <a:stretch/>
        </p:blipFill>
        <p:spPr>
          <a:xfrm>
            <a:off x="72000" y="2250000"/>
            <a:ext cx="3929400" cy="277812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234" descr=""/>
          <p:cNvPicPr/>
          <p:nvPr/>
        </p:nvPicPr>
        <p:blipFill>
          <a:blip r:embed="rId3"/>
          <a:stretch/>
        </p:blipFill>
        <p:spPr>
          <a:xfrm>
            <a:off x="4150800" y="2218680"/>
            <a:ext cx="3984840" cy="2809080"/>
          </a:xfrm>
          <a:prstGeom prst="rect">
            <a:avLst/>
          </a:prstGeom>
          <a:ln w="0">
            <a:noFill/>
          </a:ln>
        </p:spPr>
      </p:pic>
      <p:sp>
        <p:nvSpPr>
          <p:cNvPr id="256" name="PlaceHolder 24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Conclusion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0912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072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Coronal dimming for 4</a:t>
            </a:r>
            <a:r>
              <a:rPr b="0" lang="en-US" sz="2400" strike="noStrike" u="none" baseline="33000">
                <a:solidFill>
                  <a:srgbClr val="ffffff"/>
                </a:solidFill>
                <a:uFillTx/>
                <a:latin typeface="Calibri"/>
                <a:ea typeface="Arial"/>
              </a:rPr>
              <a:t>th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August 2011 event is most prominent in logT = [5.85, 6.15] range. Mass loss is more in this temperature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072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Good correlation between point source and full disk DEM solutions (below logT = 6.45).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072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Characteristic features of the CMEs on the full disk is still visible in the point source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072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Variations in coronal plasma temperature has been observed in both point source and full disk image before, during and after the event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9" name="PlaceHolder 20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Moving forward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1" name="PlaceHolder 7"/>
          <p:cNvSpPr/>
          <p:nvPr/>
        </p:nvSpPr>
        <p:spPr>
          <a:xfrm>
            <a:off x="837720" y="1753920"/>
            <a:ext cx="1050912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Correcting the </a:t>
            </a:r>
            <a:r>
              <a:rPr b="0" i="1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pointification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process by not direct averaging.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Look at events originating from various regions on the Sun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Statistical analysis to check the correctness of the correlation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2" name="PlaceHolder 22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Acknowledgements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565200" indent="-45720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i="1" lang="en-US" sz="32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M. N. Sundar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, Jain University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65200" indent="-45720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i="1" lang="en-US" sz="32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Dr. Tanmoy Samanta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, Indian Institute of Astrophysics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565200" indent="-45720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i="1" lang="en-US" sz="32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Dr. Dhanush Shenoy </a:t>
            </a:r>
            <a:r>
              <a:rPr b="0" lang="en-US" sz="32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for his constant support</a:t>
            </a: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</a:rPr>
              <a:t>Publications and Conferences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072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Manuscript of this work is under preparation to be submitted to the journal (</a:t>
            </a:r>
            <a:r>
              <a:rPr b="1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The Astrophysical Journal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). 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072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The two-days Scientific Extravaganza ‘</a:t>
            </a:r>
            <a:r>
              <a:rPr b="1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MilICon–2023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’ is an Internation Conclave on Millets, held at Jain (Deemed-to-be University), School of Sciences. Best paper and presentation award for the paper titled “</a:t>
            </a:r>
            <a:r>
              <a:rPr b="1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Could AI/ML help yield loss in Millets?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”.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072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Paper titled “</a:t>
            </a:r>
            <a:r>
              <a:rPr b="1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Crop Health Managemenet in Millets using Satellite Imagery and Neural Networks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” has been submitted to </a:t>
            </a:r>
            <a:r>
              <a:rPr b="1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VEGETOS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: An International Journal of Plant Research &amp; Biotechnology, The paper is currently under review for publication. 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0720" indent="-34308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National Space Science Symposium - 2024 Conference , Goa University: Poster presentation for the paper titled “</a:t>
            </a:r>
            <a:r>
              <a:rPr b="1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Crop Health Management in Millets using Satellite Imagery and Neural Networks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”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54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Arial"/>
              </a:rPr>
              <a:t>References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68" name="Picture 247" descr=""/>
          <p:cNvPicPr/>
          <p:nvPr/>
        </p:nvPicPr>
        <p:blipFill>
          <a:blip r:embed="rId1"/>
          <a:stretch/>
        </p:blipFill>
        <p:spPr>
          <a:xfrm>
            <a:off x="622440" y="1052640"/>
            <a:ext cx="4727880" cy="552168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1" descr="2024-04-08_13-01"/>
          <p:cNvPicPr/>
          <p:nvPr/>
        </p:nvPicPr>
        <p:blipFill>
          <a:blip r:embed="rId2"/>
          <a:stretch/>
        </p:blipFill>
        <p:spPr>
          <a:xfrm>
            <a:off x="5562720" y="1053000"/>
            <a:ext cx="5784120" cy="524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914040" y="274320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Thank you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1" name="PlaceHolder 21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bf616a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89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Solar structure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837720" y="1600200"/>
            <a:ext cx="487548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Interior region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002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002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Radiative zone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002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Convective zone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Visible surface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00280" indent="-34308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Photosphere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Atmosphere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8720" indent="-343080" defTabSz="9144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85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Chromosphere + Corona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ftr" idx="67"/>
          </p:nvPr>
        </p:nvSpPr>
        <p:spPr>
          <a:xfrm>
            <a:off x="2342880" y="6356520"/>
            <a:ext cx="749916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grpSp>
        <p:nvGrpSpPr>
          <p:cNvPr id="275" name="Group 253"/>
          <p:cNvGrpSpPr/>
          <p:nvPr/>
        </p:nvGrpSpPr>
        <p:grpSpPr>
          <a:xfrm>
            <a:off x="5943600" y="1343880"/>
            <a:ext cx="6064200" cy="4826520"/>
            <a:chOff x="5943600" y="1343880"/>
            <a:chExt cx="6064200" cy="4826520"/>
          </a:xfrm>
        </p:grpSpPr>
        <p:pic>
          <p:nvPicPr>
            <p:cNvPr id="276" name="Picture 93" descr=""/>
            <p:cNvPicPr/>
            <p:nvPr/>
          </p:nvPicPr>
          <p:blipFill>
            <a:blip r:embed="rId1"/>
            <a:stretch/>
          </p:blipFill>
          <p:spPr>
            <a:xfrm>
              <a:off x="5943600" y="1343880"/>
              <a:ext cx="6064200" cy="4140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7" name="Rectangles 255"/>
            <p:cNvSpPr/>
            <p:nvPr/>
          </p:nvSpPr>
          <p:spPr>
            <a:xfrm>
              <a:off x="6066000" y="5715000"/>
              <a:ext cx="59418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trike="noStrike" u="none">
                  <a:solidFill>
                    <a:srgbClr val="ffffff"/>
                  </a:solidFill>
                  <a:uFillTx/>
                  <a:latin typeface="Arial"/>
                  <a:ea typeface="Arial"/>
                </a:rPr>
                <a:t>Structure of Sun (Image credit: NASA)</a:t>
              </a: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Objectives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0912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OpenSymbol"/>
              <a:buAutoNum type="arabicPeriod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Understand the temperature variation of solar corona during Coronal Mass Ejections (CME)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OpenSymbol"/>
              <a:buAutoNum type="arabicPeriod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Which temperature plasma shows the most coronal dimming ?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OpenSymbol"/>
              <a:buAutoNum type="arabicPeriod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Differential Emission Measure (DEM) analysis of point source converted Sun.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ftr" idx="65"/>
          </p:nvPr>
        </p:nvSpPr>
        <p:spPr>
          <a:xfrm>
            <a:off x="2073240" y="6356520"/>
            <a:ext cx="8038800" cy="36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22944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6229440" y="1604520"/>
            <a:ext cx="5351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81" name="Picture 4" descr="aia_tresp"/>
          <p:cNvPicPr/>
          <p:nvPr/>
        </p:nvPicPr>
        <p:blipFill>
          <a:blip r:embed="rId1"/>
          <a:stretch/>
        </p:blipFill>
        <p:spPr>
          <a:xfrm>
            <a:off x="2926080" y="981000"/>
            <a:ext cx="6904440" cy="517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ffff"/>
                </a:solidFill>
                <a:uFillTx/>
                <a:latin typeface="Arial"/>
              </a:rPr>
              <a:t>Magnetic Reconnection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83" name="Picture 257" descr=""/>
          <p:cNvPicPr/>
          <p:nvPr/>
        </p:nvPicPr>
        <p:blipFill>
          <a:blip r:embed="rId1"/>
          <a:stretch/>
        </p:blipFill>
        <p:spPr>
          <a:xfrm>
            <a:off x="3359520" y="1604520"/>
            <a:ext cx="5466600" cy="3975480"/>
          </a:xfrm>
          <a:prstGeom prst="rect">
            <a:avLst/>
          </a:prstGeom>
          <a:ln w="0">
            <a:noFill/>
          </a:ln>
        </p:spPr>
      </p:pic>
      <p:sp>
        <p:nvSpPr>
          <p:cNvPr id="284" name="Rectangles 258"/>
          <p:cNvSpPr/>
          <p:nvPr/>
        </p:nvSpPr>
        <p:spPr>
          <a:xfrm>
            <a:off x="3429000" y="5943600"/>
            <a:ext cx="5256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Image credit: Wikipedia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86" name="Content Placeholder 3" descr=""/>
          <p:cNvPicPr/>
          <p:nvPr/>
        </p:nvPicPr>
        <p:blipFill>
          <a:blip r:embed="rId1"/>
          <a:stretch/>
        </p:blipFill>
        <p:spPr>
          <a:xfrm>
            <a:off x="2836440" y="526320"/>
            <a:ext cx="6511680" cy="613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89" name="Picture 3" descr="AIA_telescope_layout"/>
          <p:cNvPicPr/>
          <p:nvPr/>
        </p:nvPicPr>
        <p:blipFill>
          <a:blip r:embed="rId1"/>
          <a:stretch/>
        </p:blipFill>
        <p:spPr>
          <a:xfrm>
            <a:off x="1558440" y="404640"/>
            <a:ext cx="9509760" cy="5320080"/>
          </a:xfrm>
          <a:prstGeom prst="rect">
            <a:avLst/>
          </a:prstGeom>
          <a:ln w="0">
            <a:noFill/>
          </a:ln>
        </p:spPr>
      </p:pic>
      <p:sp>
        <p:nvSpPr>
          <p:cNvPr id="290" name="Text Box 4"/>
          <p:cNvSpPr/>
          <p:nvPr/>
        </p:nvSpPr>
        <p:spPr>
          <a:xfrm>
            <a:off x="1518840" y="5946840"/>
            <a:ext cx="94716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AIA telescope layout. Telescope 2 has aperture blade to select between it’s two wavelength channels. Rest of the channels rely on the filters in filter wheels to select the desired channels.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(Image credit: Lemen et al., 2011)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77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93" name="Picture 3" descr="2024-04-08_12-55"/>
          <p:cNvPicPr/>
          <p:nvPr/>
        </p:nvPicPr>
        <p:blipFill>
          <a:blip r:embed="rId1"/>
          <a:stretch/>
        </p:blipFill>
        <p:spPr>
          <a:xfrm>
            <a:off x="333360" y="2228760"/>
            <a:ext cx="11469240" cy="305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Solar Corona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48676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Outermost part of atmosphere of Sun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Several million degree Kelvin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Contains forbidden Iron lines (Fe XIV)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Very low density compared to the lower layers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8" name="Picture 103" descr=""/>
          <p:cNvPicPr/>
          <p:nvPr/>
        </p:nvPicPr>
        <p:blipFill>
          <a:blip r:embed="rId1"/>
          <a:stretch/>
        </p:blipFill>
        <p:spPr>
          <a:xfrm>
            <a:off x="6858000" y="490680"/>
            <a:ext cx="4838400" cy="4765320"/>
          </a:xfrm>
          <a:prstGeom prst="rect">
            <a:avLst/>
          </a:prstGeom>
          <a:ln w="0">
            <a:noFill/>
          </a:ln>
        </p:spPr>
      </p:pic>
      <p:sp>
        <p:nvSpPr>
          <p:cNvPr id="159" name="PlaceHolder 3"/>
          <p:cNvSpPr>
            <a:spLocks noGrp="1"/>
          </p:cNvSpPr>
          <p:nvPr>
            <p:ph type="ftr" idx="66"/>
          </p:nvPr>
        </p:nvSpPr>
        <p:spPr>
          <a:xfrm>
            <a:off x="2971800" y="6272280"/>
            <a:ext cx="6247800" cy="52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0" name="Rectangles 143"/>
          <p:cNvSpPr/>
          <p:nvPr/>
        </p:nvSpPr>
        <p:spPr>
          <a:xfrm>
            <a:off x="6858000" y="5486400"/>
            <a:ext cx="47988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Solar corona seen during total solar eclipse (Image credit: NASA)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Solar flares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17644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9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Explosive phenomenons due to magnetic reconnection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9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Accompanied by filament/prominence eruptions and CMEs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3" name="Picture 108" descr=""/>
          <p:cNvPicPr/>
          <p:nvPr/>
        </p:nvPicPr>
        <p:blipFill>
          <a:blip r:embed="rId1"/>
          <a:stretch/>
        </p:blipFill>
        <p:spPr>
          <a:xfrm>
            <a:off x="6858000" y="457200"/>
            <a:ext cx="4968360" cy="4969800"/>
          </a:xfrm>
          <a:prstGeom prst="rect">
            <a:avLst/>
          </a:prstGeom>
          <a:ln w="0">
            <a:noFill/>
          </a:ln>
        </p:spPr>
      </p:pic>
      <p:sp>
        <p:nvSpPr>
          <p:cNvPr id="164" name="Rectangles 147"/>
          <p:cNvSpPr/>
          <p:nvPr/>
        </p:nvSpPr>
        <p:spPr>
          <a:xfrm>
            <a:off x="6858000" y="5486400"/>
            <a:ext cx="5027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Flaring event of  2011 August 4</a:t>
            </a:r>
            <a:r>
              <a:rPr b="0" lang="en-US" sz="1800" strike="noStrike" u="none" baseline="33000">
                <a:solidFill>
                  <a:srgbClr val="ffffff"/>
                </a:solidFill>
                <a:uFillTx/>
                <a:latin typeface="Arial"/>
                <a:ea typeface="Arial"/>
              </a:rPr>
              <a:t>th</a:t>
            </a: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 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5" name="Picture 148" descr=""/>
          <p:cNvPicPr/>
          <p:nvPr/>
        </p:nvPicPr>
        <p:blipFill>
          <a:blip r:embed="rId2"/>
          <a:stretch/>
        </p:blipFill>
        <p:spPr>
          <a:xfrm>
            <a:off x="1131840" y="3814200"/>
            <a:ext cx="2103480" cy="21034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49" descr=""/>
          <p:cNvPicPr/>
          <p:nvPr/>
        </p:nvPicPr>
        <p:blipFill>
          <a:blip r:embed="rId3"/>
          <a:stretch/>
        </p:blipFill>
        <p:spPr>
          <a:xfrm>
            <a:off x="3814200" y="3778200"/>
            <a:ext cx="2056320" cy="2056320"/>
          </a:xfrm>
          <a:prstGeom prst="rect">
            <a:avLst/>
          </a:prstGeom>
          <a:ln w="0">
            <a:noFill/>
          </a:ln>
        </p:spPr>
      </p:pic>
      <p:sp>
        <p:nvSpPr>
          <p:cNvPr id="167" name="Rectangles 150"/>
          <p:cNvSpPr/>
          <p:nvPr/>
        </p:nvSpPr>
        <p:spPr>
          <a:xfrm>
            <a:off x="2971800" y="5889960"/>
            <a:ext cx="347616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Prominence (Image credit: NASA/SDO)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8" name="Rectangles 151"/>
          <p:cNvSpPr/>
          <p:nvPr/>
        </p:nvSpPr>
        <p:spPr>
          <a:xfrm>
            <a:off x="1828800" y="5715000"/>
            <a:ext cx="38847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 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9" name="Rectangles 152"/>
          <p:cNvSpPr/>
          <p:nvPr/>
        </p:nvSpPr>
        <p:spPr>
          <a:xfrm>
            <a:off x="1143000" y="5943600"/>
            <a:ext cx="20563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Filament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Coronal Mass Ejections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176440" cy="4347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Plasma Ejections into Heliosphere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Often associated with flares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Very high association of phenomena of coronal dimming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Made up of charged particles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High magnetic field enclosure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Affects the space weather, satellite communications etc.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2" name="Picture 120" descr=""/>
          <p:cNvPicPr/>
          <p:nvPr/>
        </p:nvPicPr>
        <p:blipFill>
          <a:blip r:embed="rId1"/>
          <a:stretch/>
        </p:blipFill>
        <p:spPr>
          <a:xfrm>
            <a:off x="7237080" y="1143000"/>
            <a:ext cx="4191120" cy="4192200"/>
          </a:xfrm>
          <a:prstGeom prst="rect">
            <a:avLst/>
          </a:prstGeom>
          <a:ln w="0">
            <a:noFill/>
          </a:ln>
        </p:spPr>
      </p:pic>
      <p:sp>
        <p:nvSpPr>
          <p:cNvPr id="173" name="Rectangles 121"/>
          <p:cNvSpPr/>
          <p:nvPr/>
        </p:nvSpPr>
        <p:spPr>
          <a:xfrm>
            <a:off x="7237080" y="5567040"/>
            <a:ext cx="411048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LASCO C3 image of a CME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(Image credit: SOHO/LASCO (ESA &amp; NASA))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PlaceHolder 11"/>
          <p:cNvSpPr/>
          <p:nvPr/>
        </p:nvSpPr>
        <p:spPr>
          <a:xfrm>
            <a:off x="2971800" y="635688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Stellar CMEs</a:t>
            </a:r>
            <a:endParaRPr b="0" lang="en-US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09120" cy="4347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Like solar CMEs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Highly energetic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Difficult to observe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No spatial resolution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8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Indirect methods to detect stellar CMEs</a:t>
            </a:r>
            <a:endParaRPr b="0" lang="en-US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8720" indent="-343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Coronal Dimming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8720" indent="-343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Blueshifted chromospheric lines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558720" indent="-34308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Type-II and Type-IV radio bursts etc.</a:t>
            </a:r>
            <a:endParaRPr b="0" lang="en-US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PlaceHolder 12"/>
          <p:cNvSpPr/>
          <p:nvPr/>
        </p:nvSpPr>
        <p:spPr>
          <a:xfrm>
            <a:off x="2971800" y="635724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Calibri"/>
              </a:rPr>
              <a:t>Literature Survey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393840" indent="-28584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EM distributions from SDO/AIA data alone can overestimate the amount of high temperature (logT &gt; 6.4) plasma in the solar corona by a factor of 3-15 (Athiray and Winebarger, 2024)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93840" indent="-28584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About 73 % association of CME events with eruptive filaments has been observed (Sinha et al., 2019)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93840" indent="-28584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Information about the underlying CMEs like mass and velocity of the CMEs ejected by knowing the depth and slope of the dimming curve (Mason et al., 2016)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93840" indent="-28584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The association of dimming with a CMEs and assocation of CME with dimming has been observed to be very high  (Veronig et al. 2021)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93840" indent="-28584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Kinetic energy of stellar CME to the stellar flaring energy not being anywhere close to being a scaled version of the solar case (Namekata et al., 2022).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393840" indent="-285840" defTabSz="9144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80000"/>
              <a:buFont typeface="Arial"/>
              <a:buChar char="•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Redshifted components of stellar filament eruptions in Sun-as-a-star analysis in Hα spectra may develop into CMEs (Otsu et al.,2022)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PlaceHolder 12"/>
          <p:cNvSpPr/>
          <p:nvPr/>
        </p:nvSpPr>
        <p:spPr>
          <a:xfrm>
            <a:off x="2971800" y="635724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120" cy="13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Methodology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09120" cy="434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Downloading level 1 Images of Sun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DEM is obtained for the full disk image of Sun.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i="1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r>
              <a:rPr b="0" i="1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Convertion of full disk to point source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: full disk data is converted to a point source (pointification).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Calculating DEM for the point source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Compare the DEM curves of full disk and point source.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If CME is associated with dimming, find the maximum dimming temperature region.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 </a:t>
            </a:r>
            <a:r>
              <a:rPr b="0" lang="en-US" sz="2000" strike="noStrike" u="none">
                <a:solidFill>
                  <a:srgbClr val="ffffff"/>
                </a:solidFill>
                <a:uFillTx/>
                <a:latin typeface="Calibri"/>
                <a:ea typeface="Arial"/>
              </a:rPr>
              <a:t>Study the DEM profile which gives information about the coronal temperature variation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PlaceHolder 8"/>
          <p:cNvSpPr/>
          <p:nvPr/>
        </p:nvSpPr>
        <p:spPr>
          <a:xfrm>
            <a:off x="2971800" y="6357600"/>
            <a:ext cx="624780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rgbClr val="d08770"/>
                </a:solidFill>
                <a:uFillTx/>
                <a:latin typeface="Times New Roman"/>
                <a:ea typeface="Arial"/>
              </a:rPr>
              <a:t>Temperature variation of the Solar Corona during Coronal Mass Ejections</a:t>
            </a:r>
            <a:endParaRPr b="0" lang="en-US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Application>LibreOffice/24.8.2.1$Linux_X86_64 LibreOffice_project/480$Build-1</Application>
  <AppVersion>15.0000</AppVersion>
  <Words>8112</Words>
  <Paragraphs>283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2024-04-08T09:27:35Z</dcterms:created>
  <dc:creator/>
  <dc:description/>
  <dc:language>en-US</dc:language>
  <cp:lastModifiedBy>neo</cp:lastModifiedBy>
  <dcterms:modified xsi:type="dcterms:W3CDTF">2024-04-08T09:27:35Z</dcterms:modified>
  <cp:revision>741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  <property fmtid="{D5CDD505-2E9C-101B-9397-08002B2CF9AE}" pid="4" name="MMClips">
    <vt:i4>2</vt:i4>
  </property>
  <property fmtid="{D5CDD505-2E9C-101B-9397-08002B2CF9AE}" pid="5" name="Notes">
    <vt:i4>27</vt:i4>
  </property>
  <property fmtid="{D5CDD505-2E9C-101B-9397-08002B2CF9AE}" pid="6" name="PresentationFormat">
    <vt:lpwstr>Widescreen</vt:lpwstr>
  </property>
  <property fmtid="{D5CDD505-2E9C-101B-9397-08002B2CF9AE}" pid="7" name="Slides">
    <vt:i4>34</vt:i4>
  </property>
</Properties>
</file>